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680" r:id="rId2"/>
    <p:sldId id="686" r:id="rId3"/>
    <p:sldId id="697" r:id="rId4"/>
    <p:sldId id="699" r:id="rId5"/>
    <p:sldId id="700" r:id="rId6"/>
    <p:sldId id="701" r:id="rId7"/>
    <p:sldId id="702" r:id="rId8"/>
  </p:sldIdLst>
  <p:sldSz cx="12169775" cy="6877050"/>
  <p:notesSz cx="7010400" cy="9296400"/>
  <p:defaultTextStyle>
    <a:defPPr>
      <a:defRPr lang="es-MX"/>
    </a:defPPr>
    <a:lvl1pPr marL="0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1063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02126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53189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04253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55316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06379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57442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08505" algn="l" defTabSz="110212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6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6F389"/>
    <a:srgbClr val="74B230"/>
    <a:srgbClr val="76B531"/>
    <a:srgbClr val="A6C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94572" autoAdjust="0"/>
  </p:normalViewPr>
  <p:slideViewPr>
    <p:cSldViewPr>
      <p:cViewPr>
        <p:scale>
          <a:sx n="79" d="100"/>
          <a:sy n="79" d="100"/>
        </p:scale>
        <p:origin x="-210" y="-48"/>
      </p:cViewPr>
      <p:guideLst>
        <p:guide orient="horz" pos="2166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E7805F5-8DE4-4FB0-8C9A-3986A3B39683}" type="datetimeFigureOut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696913"/>
            <a:ext cx="61690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MX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812BDACF-CB48-4FED-A0ED-F5CC1189A422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56299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51063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102126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53189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204253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55316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306379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57442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408505" algn="l" defTabSz="110212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2136343"/>
            <a:ext cx="10344309" cy="147410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3896995"/>
            <a:ext cx="8518843" cy="175746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2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3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06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57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0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EAED-7B00-42BB-8C34-7B9D1238C449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84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FBB2-8692-4355-A170-A958FCD15B23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3503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3087" y="275402"/>
            <a:ext cx="2738199" cy="58677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489" y="275402"/>
            <a:ext cx="8011769" cy="58677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2BB3-6125-423F-B0E4-69D34AEB9114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2663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E6714-E1E2-4050-9727-FBA905DB8C07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3745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328" y="4419143"/>
            <a:ext cx="10344309" cy="1365858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328" y="2914788"/>
            <a:ext cx="10344309" cy="150435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106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021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531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42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53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063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574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08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F19-FDE4-4E16-A67A-69CC6EEF6843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0817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489" y="1604647"/>
            <a:ext cx="5374984" cy="453853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604647"/>
            <a:ext cx="5374984" cy="453853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E963-4C1B-4320-9713-19FA731CF19E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1174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489" y="1539378"/>
            <a:ext cx="5377098" cy="64153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1063" indent="0">
              <a:buNone/>
              <a:defRPr sz="2400" b="1"/>
            </a:lvl2pPr>
            <a:lvl3pPr marL="1102126" indent="0">
              <a:buNone/>
              <a:defRPr sz="2200" b="1"/>
            </a:lvl3pPr>
            <a:lvl4pPr marL="1653189" indent="0">
              <a:buNone/>
              <a:defRPr sz="1900" b="1"/>
            </a:lvl4pPr>
            <a:lvl5pPr marL="2204253" indent="0">
              <a:buNone/>
              <a:defRPr sz="1900" b="1"/>
            </a:lvl5pPr>
            <a:lvl6pPr marL="2755316" indent="0">
              <a:buNone/>
              <a:defRPr sz="1900" b="1"/>
            </a:lvl6pPr>
            <a:lvl7pPr marL="3306379" indent="0">
              <a:buNone/>
              <a:defRPr sz="1900" b="1"/>
            </a:lvl7pPr>
            <a:lvl8pPr marL="3857442" indent="0">
              <a:buNone/>
              <a:defRPr sz="1900" b="1"/>
            </a:lvl8pPr>
            <a:lvl9pPr marL="4408505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489" y="2180916"/>
            <a:ext cx="5377098" cy="39622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79" y="1539378"/>
            <a:ext cx="5379210" cy="641539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1063" indent="0">
              <a:buNone/>
              <a:defRPr sz="2400" b="1"/>
            </a:lvl2pPr>
            <a:lvl3pPr marL="1102126" indent="0">
              <a:buNone/>
              <a:defRPr sz="2200" b="1"/>
            </a:lvl3pPr>
            <a:lvl4pPr marL="1653189" indent="0">
              <a:buNone/>
              <a:defRPr sz="1900" b="1"/>
            </a:lvl4pPr>
            <a:lvl5pPr marL="2204253" indent="0">
              <a:buNone/>
              <a:defRPr sz="1900" b="1"/>
            </a:lvl5pPr>
            <a:lvl6pPr marL="2755316" indent="0">
              <a:buNone/>
              <a:defRPr sz="1900" b="1"/>
            </a:lvl6pPr>
            <a:lvl7pPr marL="3306379" indent="0">
              <a:buNone/>
              <a:defRPr sz="1900" b="1"/>
            </a:lvl7pPr>
            <a:lvl8pPr marL="3857442" indent="0">
              <a:buNone/>
              <a:defRPr sz="1900" b="1"/>
            </a:lvl8pPr>
            <a:lvl9pPr marL="4408505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79" y="2180916"/>
            <a:ext cx="5379210" cy="39622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A974C-10F5-4758-AF5F-CB6041F8BBD5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4288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DE518-67B8-4F4B-A2C6-D5AA41EFAEAB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5903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0A43-731C-4C38-87F6-737A2CAB2270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543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92" y="273807"/>
            <a:ext cx="4003772" cy="116527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8045" y="273810"/>
            <a:ext cx="6803242" cy="5869372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492" y="1439089"/>
            <a:ext cx="4003772" cy="4704093"/>
          </a:xfrm>
        </p:spPr>
        <p:txBody>
          <a:bodyPr/>
          <a:lstStyle>
            <a:lvl1pPr marL="0" indent="0">
              <a:buNone/>
              <a:defRPr sz="1700"/>
            </a:lvl1pPr>
            <a:lvl2pPr marL="551063" indent="0">
              <a:buNone/>
              <a:defRPr sz="1400"/>
            </a:lvl2pPr>
            <a:lvl3pPr marL="1102126" indent="0">
              <a:buNone/>
              <a:defRPr sz="1200"/>
            </a:lvl3pPr>
            <a:lvl4pPr marL="1653189" indent="0">
              <a:buNone/>
              <a:defRPr sz="1100"/>
            </a:lvl4pPr>
            <a:lvl5pPr marL="2204253" indent="0">
              <a:buNone/>
              <a:defRPr sz="1100"/>
            </a:lvl5pPr>
            <a:lvl6pPr marL="2755316" indent="0">
              <a:buNone/>
              <a:defRPr sz="1100"/>
            </a:lvl6pPr>
            <a:lvl7pPr marL="3306379" indent="0">
              <a:buNone/>
              <a:defRPr sz="1100"/>
            </a:lvl7pPr>
            <a:lvl8pPr marL="3857442" indent="0">
              <a:buNone/>
              <a:defRPr sz="1100"/>
            </a:lvl8pPr>
            <a:lvl9pPr marL="4408505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2287-38C5-4C03-8162-9C05CDB9E396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4873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5361" y="4813935"/>
            <a:ext cx="7301865" cy="568313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5361" y="614477"/>
            <a:ext cx="7301865" cy="4126230"/>
          </a:xfrm>
        </p:spPr>
        <p:txBody>
          <a:bodyPr/>
          <a:lstStyle>
            <a:lvl1pPr marL="0" indent="0">
              <a:buNone/>
              <a:defRPr sz="3900"/>
            </a:lvl1pPr>
            <a:lvl2pPr marL="551063" indent="0">
              <a:buNone/>
              <a:defRPr sz="3400"/>
            </a:lvl2pPr>
            <a:lvl3pPr marL="1102126" indent="0">
              <a:buNone/>
              <a:defRPr sz="2900"/>
            </a:lvl3pPr>
            <a:lvl4pPr marL="1653189" indent="0">
              <a:buNone/>
              <a:defRPr sz="2400"/>
            </a:lvl4pPr>
            <a:lvl5pPr marL="2204253" indent="0">
              <a:buNone/>
              <a:defRPr sz="2400"/>
            </a:lvl5pPr>
            <a:lvl6pPr marL="2755316" indent="0">
              <a:buNone/>
              <a:defRPr sz="2400"/>
            </a:lvl6pPr>
            <a:lvl7pPr marL="3306379" indent="0">
              <a:buNone/>
              <a:defRPr sz="2400"/>
            </a:lvl7pPr>
            <a:lvl8pPr marL="3857442" indent="0">
              <a:buNone/>
              <a:defRPr sz="2400"/>
            </a:lvl8pPr>
            <a:lvl9pPr marL="4408505" indent="0">
              <a:buNone/>
              <a:defRPr sz="2400"/>
            </a:lvl9pPr>
          </a:lstStyle>
          <a:p>
            <a:endParaRPr lang="es-MX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5361" y="5382248"/>
            <a:ext cx="7301865" cy="807098"/>
          </a:xfrm>
        </p:spPr>
        <p:txBody>
          <a:bodyPr/>
          <a:lstStyle>
            <a:lvl1pPr marL="0" indent="0">
              <a:buNone/>
              <a:defRPr sz="1700"/>
            </a:lvl1pPr>
            <a:lvl2pPr marL="551063" indent="0">
              <a:buNone/>
              <a:defRPr sz="1400"/>
            </a:lvl2pPr>
            <a:lvl3pPr marL="1102126" indent="0">
              <a:buNone/>
              <a:defRPr sz="1200"/>
            </a:lvl3pPr>
            <a:lvl4pPr marL="1653189" indent="0">
              <a:buNone/>
              <a:defRPr sz="1100"/>
            </a:lvl4pPr>
            <a:lvl5pPr marL="2204253" indent="0">
              <a:buNone/>
              <a:defRPr sz="1100"/>
            </a:lvl5pPr>
            <a:lvl6pPr marL="2755316" indent="0">
              <a:buNone/>
              <a:defRPr sz="1100"/>
            </a:lvl6pPr>
            <a:lvl7pPr marL="3306379" indent="0">
              <a:buNone/>
              <a:defRPr sz="1100"/>
            </a:lvl7pPr>
            <a:lvl8pPr marL="3857442" indent="0">
              <a:buNone/>
              <a:defRPr sz="1100"/>
            </a:lvl8pPr>
            <a:lvl9pPr marL="4408505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33C4F-1C61-41CF-906C-A1927CCBA815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9131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489" y="275401"/>
            <a:ext cx="10952798" cy="1146175"/>
          </a:xfrm>
          <a:prstGeom prst="rect">
            <a:avLst/>
          </a:prstGeom>
        </p:spPr>
        <p:txBody>
          <a:bodyPr vert="horz" lIns="110213" tIns="55106" rIns="110213" bIns="5510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489" y="1604647"/>
            <a:ext cx="10952798" cy="4538534"/>
          </a:xfrm>
          <a:prstGeom prst="rect">
            <a:avLst/>
          </a:prstGeom>
        </p:spPr>
        <p:txBody>
          <a:bodyPr vert="horz" lIns="110213" tIns="55106" rIns="110213" bIns="5510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489" y="6374008"/>
            <a:ext cx="2839614" cy="366140"/>
          </a:xfrm>
          <a:prstGeom prst="rect">
            <a:avLst/>
          </a:prstGeom>
        </p:spPr>
        <p:txBody>
          <a:bodyPr vert="horz" lIns="110213" tIns="55106" rIns="110213" bIns="5510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114B8-A982-42A5-BB62-8DAEBEFF937B}" type="datetime1">
              <a:rPr lang="es-MX" smtClean="0"/>
              <a:pPr/>
              <a:t>04/10/2021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8007" y="6374008"/>
            <a:ext cx="3853762" cy="366140"/>
          </a:xfrm>
          <a:prstGeom prst="rect">
            <a:avLst/>
          </a:prstGeom>
        </p:spPr>
        <p:txBody>
          <a:bodyPr vert="horz" lIns="110213" tIns="55106" rIns="110213" bIns="5510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1672" y="6374008"/>
            <a:ext cx="2839614" cy="366140"/>
          </a:xfrm>
          <a:prstGeom prst="rect">
            <a:avLst/>
          </a:prstGeom>
        </p:spPr>
        <p:txBody>
          <a:bodyPr vert="horz" lIns="110213" tIns="55106" rIns="110213" bIns="5510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642E0-EC81-4DB4-8D4D-9FDC3B0C6FC9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4238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10212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3297" indent="-413297" algn="l" defTabSz="1102126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5478" indent="-344414" algn="l" defTabSz="110212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658" indent="-275532" algn="l" defTabSz="110212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8721" indent="-275532" algn="l" defTabSz="110212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9784" indent="-275532" algn="l" defTabSz="110212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0847" indent="-275532" algn="l" defTabSz="1102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81911" indent="-275532" algn="l" defTabSz="1102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32974" indent="-275532" algn="l" defTabSz="1102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84037" indent="-275532" algn="l" defTabSz="11021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1063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2126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189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04253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5316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6379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442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08505" algn="l" defTabSz="110212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45" y="-34723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-1" y="-65487"/>
            <a:ext cx="12169775" cy="18817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1" y="6027009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" t="6549" r="4251" b="7969"/>
          <a:stretch/>
        </p:blipFill>
        <p:spPr>
          <a:xfrm>
            <a:off x="370799" y="702222"/>
            <a:ext cx="4201920" cy="177843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08423" y="3798565"/>
            <a:ext cx="997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5400" b="1" dirty="0">
                <a:solidFill>
                  <a:schemeClr val="tx2">
                    <a:lumMod val="75000"/>
                  </a:schemeClr>
                </a:solidFill>
                <a:latin typeface="Roboto Condensed"/>
                <a:cs typeface="Arial"/>
              </a:rPr>
              <a:t>Perspectivas financieras</a:t>
            </a:r>
          </a:p>
          <a:p>
            <a:pPr algn="r"/>
            <a:r>
              <a:rPr lang="es-MX" sz="5400" b="1" dirty="0">
                <a:solidFill>
                  <a:schemeClr val="tx2">
                    <a:lumMod val="75000"/>
                  </a:schemeClr>
                </a:solidFill>
                <a:latin typeface="Roboto Condensed"/>
                <a:cs typeface="Arial"/>
              </a:rPr>
              <a:t> y económicas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57295" y="5841551"/>
            <a:ext cx="2121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23 septiembre 2021</a:t>
            </a:r>
            <a:endParaRPr lang="en-US" sz="1600" b="1" dirty="0">
              <a:solidFill>
                <a:schemeClr val="tx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013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23594" y="19050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-35793" y="-27388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2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620714"/>
              </p:ext>
            </p:extLst>
          </p:nvPr>
        </p:nvGraphicFramePr>
        <p:xfrm>
          <a:off x="3132559" y="2395354"/>
          <a:ext cx="4856078" cy="211972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36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1049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2021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2022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032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Crecimiento del PIB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7%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4.3%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Inflación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4%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2.4%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Tasa de desempleo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4.7%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4.0%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Tasa de interés de referencia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0.25%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0.25%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F836BAA-C994-4B00-AA29-218C1C8F056D}"/>
              </a:ext>
            </a:extLst>
          </p:cNvPr>
          <p:cNvSpPr txBox="1"/>
          <p:nvPr/>
        </p:nvSpPr>
        <p:spPr>
          <a:xfrm>
            <a:off x="378654" y="1260635"/>
            <a:ext cx="114668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No se puede dar una perspectiva de la economía mexicana sin antes explicar cómo se desarrolla la economía en EEUU, somos muy dependientes.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2BD985A-F428-4C2D-B797-35C4F4714AA3}"/>
              </a:ext>
            </a:extLst>
          </p:cNvPr>
          <p:cNvSpPr txBox="1"/>
          <p:nvPr/>
        </p:nvSpPr>
        <p:spPr>
          <a:xfrm>
            <a:off x="409038" y="4662661"/>
            <a:ext cx="1164685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política monetaria seguirá siendo expansiva, pero más lenta.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tasa de interés de referencia se mantendrá en 0.25% hasta finales del 2022 o principios del 2023.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EE27BD8-328C-4691-A491-226084EEB6DF}"/>
              </a:ext>
            </a:extLst>
          </p:cNvPr>
          <p:cNvSpPr/>
          <p:nvPr/>
        </p:nvSpPr>
        <p:spPr>
          <a:xfrm>
            <a:off x="5436815" y="305455"/>
            <a:ext cx="6194494" cy="663893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EEUU</a:t>
            </a:r>
          </a:p>
        </p:txBody>
      </p:sp>
    </p:spTree>
    <p:extLst>
      <p:ext uri="{BB962C8B-B14F-4D97-AF65-F5344CB8AC3E}">
        <p14:creationId xmlns:p14="http://schemas.microsoft.com/office/powerpoint/2010/main" val="356857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35748" y="36909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-35793" y="-27388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5436815" y="305455"/>
            <a:ext cx="6194494" cy="663893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México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3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DCAA29A-F9FE-4B0D-A808-71DB9A4FB0A8}"/>
              </a:ext>
            </a:extLst>
          </p:cNvPr>
          <p:cNvSpPr txBox="1"/>
          <p:nvPr/>
        </p:nvSpPr>
        <p:spPr>
          <a:xfrm>
            <a:off x="378654" y="1260635"/>
            <a:ext cx="11466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economía mexicana vive una </a:t>
            </a: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paradoja.</a:t>
            </a:r>
            <a:endParaRPr lang="es-MX" sz="2400" dirty="0">
              <a:solidFill>
                <a:schemeClr val="tx1">
                  <a:lumMod val="75000"/>
                  <a:lumOff val="25000"/>
                </a:schemeClr>
              </a:solidFill>
              <a:latin typeface="Roboto Condense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BF15BE-9691-4546-A9D9-A1AF53FBC9C5}"/>
              </a:ext>
            </a:extLst>
          </p:cNvPr>
          <p:cNvSpPr txBox="1"/>
          <p:nvPr/>
        </p:nvSpPr>
        <p:spPr>
          <a:xfrm>
            <a:off x="1277147" y="1842344"/>
            <a:ext cx="11646859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Equilibrio en las finanzas públicas.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Caída en la inversión total, tanto pública como privada.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F1104F5A-1B7E-48FC-8958-94D568197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524515"/>
              </p:ext>
            </p:extLst>
          </p:nvPr>
        </p:nvGraphicFramePr>
        <p:xfrm>
          <a:off x="3106327" y="2718445"/>
          <a:ext cx="6074904" cy="336940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152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1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07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1049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2021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2022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032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Crecimiento del PIB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6.2%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3%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Inflación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5.9%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 smtClean="0">
                          <a:latin typeface="Roboto Condensed"/>
                        </a:rPr>
                        <a:t>3.8%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Empleos formales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700 mil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600 mil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Balanza comercial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-4,000 </a:t>
                      </a:r>
                      <a:r>
                        <a:rPr lang="es-MX" sz="1800" dirty="0" err="1">
                          <a:latin typeface="Roboto Condensed"/>
                        </a:rPr>
                        <a:t>mdd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-12,000mdd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Cuenta corriente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-1,000 </a:t>
                      </a:r>
                      <a:r>
                        <a:rPr lang="es-MX" sz="1800" dirty="0" err="1">
                          <a:latin typeface="Roboto Condensed"/>
                        </a:rPr>
                        <a:t>mdd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-8,000 </a:t>
                      </a:r>
                      <a:r>
                        <a:rPr lang="es-MX" sz="1800" dirty="0" err="1">
                          <a:latin typeface="Roboto Condensed"/>
                        </a:rPr>
                        <a:t>mdd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81700026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Balance público privado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-0.3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-0.4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91673909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Tasa de interés de referencia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5%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5.75%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12026220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r>
                        <a:rPr lang="es-MX" sz="1600" dirty="0">
                          <a:latin typeface="Roboto Condensed"/>
                        </a:rPr>
                        <a:t>Deuda total del PIB</a:t>
                      </a:r>
                      <a:endParaRPr lang="en-US" sz="16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49%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51%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19618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753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45" y="36909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-35793" y="-17858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5436815" y="305455"/>
            <a:ext cx="6194494" cy="663893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México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4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DCAA29A-F9FE-4B0D-A808-71DB9A4FB0A8}"/>
              </a:ext>
            </a:extLst>
          </p:cNvPr>
          <p:cNvSpPr txBox="1"/>
          <p:nvPr/>
        </p:nvSpPr>
        <p:spPr>
          <a:xfrm>
            <a:off x="378654" y="1260635"/>
            <a:ext cx="11466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El principal problema, hacia adelante, es qué hacer para incrementar la inversión en el país.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F1104F5A-1B7E-48FC-8958-94D568197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44655"/>
              </p:ext>
            </p:extLst>
          </p:nvPr>
        </p:nvGraphicFramePr>
        <p:xfrm>
          <a:off x="1043214" y="2022077"/>
          <a:ext cx="3487330" cy="210539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6151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1049">
                <a:tc gridSpan="2"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Inversión en México (% del PIB)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032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2018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22%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2019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20.7%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2020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19%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600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2021*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18%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9403DBE-8E90-4E12-9B04-F5909D44B8B7}"/>
              </a:ext>
            </a:extLst>
          </p:cNvPr>
          <p:cNvSpPr txBox="1"/>
          <p:nvPr/>
        </p:nvSpPr>
        <p:spPr>
          <a:xfrm>
            <a:off x="113460" y="5715289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>
                <a:latin typeface="Roboto Condensed"/>
              </a:rPr>
              <a:t>*estimado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xmlns="" id="{B8C4BAA6-9BF3-4EBC-B710-D62C63941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69964"/>
              </p:ext>
            </p:extLst>
          </p:nvPr>
        </p:nvGraphicFramePr>
        <p:xfrm>
          <a:off x="1043214" y="4283958"/>
          <a:ext cx="3487330" cy="154060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03874">
                  <a:extLst>
                    <a:ext uri="{9D8B030D-6E8A-4147-A177-3AD203B41FA5}">
                      <a16:colId xmlns:a16="http://schemas.microsoft.com/office/drawing/2014/main" xmlns="" val="3798042796"/>
                    </a:ext>
                  </a:extLst>
                </a:gridCol>
                <a:gridCol w="11038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95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1049">
                <a:tc gridSpan="3"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Inversión privada y pública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Inversión privada y pública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8032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Privada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Pública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2018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97%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3%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20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2021*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98%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Roboto Condensed"/>
                        </a:rPr>
                        <a:t>2%</a:t>
                      </a:r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441BF2C-B85D-45E9-BF12-61285A69F3A9}"/>
              </a:ext>
            </a:extLst>
          </p:cNvPr>
          <p:cNvSpPr txBox="1"/>
          <p:nvPr/>
        </p:nvSpPr>
        <p:spPr>
          <a:xfrm>
            <a:off x="5186394" y="3025140"/>
            <a:ext cx="6354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Para incrementar la inversión privada se necesitan: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C8E701E-DD3F-45A7-A5D3-248903E5D732}"/>
              </a:ext>
            </a:extLst>
          </p:cNvPr>
          <p:cNvSpPr txBox="1"/>
          <p:nvPr/>
        </p:nvSpPr>
        <p:spPr>
          <a:xfrm>
            <a:off x="5724847" y="4100532"/>
            <a:ext cx="415966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Políticas públicas favorables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Reforzar el estado de derecho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Mitigar la inseguridad</a:t>
            </a:r>
          </a:p>
        </p:txBody>
      </p:sp>
    </p:spTree>
    <p:extLst>
      <p:ext uri="{BB962C8B-B14F-4D97-AF65-F5344CB8AC3E}">
        <p14:creationId xmlns:p14="http://schemas.microsoft.com/office/powerpoint/2010/main" val="211686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45" y="-34723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35792" y="-27388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4644727" y="305455"/>
            <a:ext cx="6986582" cy="1217890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Inversión extranjera financiera e inversión extranjera directa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5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DCE48DA-C3B3-4F0B-B8BF-EEAB0D13CF52}"/>
              </a:ext>
            </a:extLst>
          </p:cNvPr>
          <p:cNvSpPr txBox="1"/>
          <p:nvPr/>
        </p:nvSpPr>
        <p:spPr>
          <a:xfrm>
            <a:off x="842301" y="2561407"/>
            <a:ext cx="1028413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inversión extranjera financiera ha disminuido en dos años 550 mil millones de pesos. De 2.2 billones de pesos ha bajado a </a:t>
            </a: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1.7 </a:t>
            </a: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billones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s-MX" sz="2400" dirty="0">
              <a:solidFill>
                <a:schemeClr val="tx1">
                  <a:lumMod val="75000"/>
                  <a:lumOff val="25000"/>
                </a:schemeClr>
              </a:solidFill>
              <a:latin typeface="Roboto Condensed"/>
            </a:endParaRP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inversión extranjera directa sigue creciendo, pero </a:t>
            </a:r>
            <a:r>
              <a:rPr lang="es-MX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cada vez es menor.</a:t>
            </a:r>
            <a:endParaRPr lang="es-MX" sz="2400" dirty="0">
              <a:solidFill>
                <a:schemeClr val="tx1">
                  <a:lumMod val="75000"/>
                  <a:lumOff val="25000"/>
                </a:schemeClr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6163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45" y="-282373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35792" y="-305890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5436815" y="305455"/>
            <a:ext cx="6194494" cy="663893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Tipo de cambio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6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EC20CE90-3DF4-48FC-BBD9-D34F70ABB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505055"/>
              </p:ext>
            </p:extLst>
          </p:nvPr>
        </p:nvGraphicFramePr>
        <p:xfrm>
          <a:off x="3276575" y="2007661"/>
          <a:ext cx="4783474" cy="286172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2154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80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53909">
                <a:tc gridSpan="2"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Roboto Condensed"/>
                        </a:rPr>
                        <a:t>Expectativas de tipo de cambio</a:t>
                      </a:r>
                      <a:endParaRPr lang="en-US" sz="24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3909"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Roboto Condensed"/>
                        </a:rPr>
                        <a:t>2021</a:t>
                      </a:r>
                      <a:endParaRPr lang="en-US" sz="24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Roboto Condensed"/>
                        </a:rPr>
                        <a:t>$20.60 por dólar</a:t>
                      </a:r>
                      <a:endParaRPr lang="en-US" sz="24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3909"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Roboto Condensed"/>
                        </a:rPr>
                        <a:t>2022</a:t>
                      </a:r>
                      <a:endParaRPr lang="en-US" sz="24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>
                          <a:latin typeface="Roboto Condensed"/>
                        </a:rPr>
                        <a:t>$21.00 por dólar</a:t>
                      </a:r>
                      <a:endParaRPr lang="en-US" sz="2400" dirty="0">
                        <a:latin typeface="Roboto Condense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239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3" t="14961" r="7573" b="29997"/>
          <a:stretch/>
        </p:blipFill>
        <p:spPr>
          <a:xfrm>
            <a:off x="-45" y="-282373"/>
            <a:ext cx="1216981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r="12207" b="22348"/>
          <a:stretch/>
        </p:blipFill>
        <p:spPr>
          <a:xfrm rot="10800000" flipH="1">
            <a:off x="35792" y="-305890"/>
            <a:ext cx="12169775" cy="18817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8667" y="185659"/>
            <a:ext cx="2340000" cy="864000"/>
            <a:chOff x="204969" y="185660"/>
            <a:chExt cx="2225473" cy="80323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45"/>
            <a:stretch/>
          </p:blipFill>
          <p:spPr>
            <a:xfrm>
              <a:off x="1052102" y="185660"/>
              <a:ext cx="1378340" cy="792000"/>
            </a:xfrm>
            <a:prstGeom prst="rect">
              <a:avLst/>
            </a:prstGeom>
          </p:spPr>
        </p:pic>
        <p:pic>
          <p:nvPicPr>
            <p:cNvPr id="11" name="Picture 2" descr="C:\Users\HSANCHEZG\Documents\1. CI Banco\A. Images\1. IRAL\1. CIGrupo\0. CIGrupo\cibanco (2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50" r="68299" b="21892"/>
            <a:stretch/>
          </p:blipFill>
          <p:spPr bwMode="auto">
            <a:xfrm>
              <a:off x="204969" y="217366"/>
              <a:ext cx="772896" cy="77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5436815" y="305455"/>
            <a:ext cx="6194494" cy="663893"/>
          </a:xfrm>
          <a:prstGeom prst="rect">
            <a:avLst/>
          </a:prstGeom>
        </p:spPr>
        <p:txBody>
          <a:bodyPr wrap="square" lIns="108832" tIns="54416" rIns="108832" bIns="54416">
            <a:spAutoFit/>
          </a:bodyPr>
          <a:lstStyle/>
          <a:p>
            <a:pPr algn="r">
              <a:defRPr/>
            </a:pPr>
            <a:r>
              <a:rPr lang="es-MX" sz="3600" b="1" spc="50" dirty="0">
                <a:solidFill>
                  <a:srgbClr val="006600"/>
                </a:solidFill>
                <a:latin typeface="Roboto Condensed Light" pitchFamily="2" charset="0"/>
                <a:ea typeface="Roboto Condensed Light" pitchFamily="2" charset="0"/>
              </a:rPr>
              <a:t>Conclusión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25088" r="8344"/>
          <a:stretch/>
        </p:blipFill>
        <p:spPr>
          <a:xfrm rot="10800000">
            <a:off x="-23594" y="5992288"/>
            <a:ext cx="12169775" cy="83098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11126440" y="6534869"/>
            <a:ext cx="0" cy="216024"/>
          </a:xfrm>
          <a:prstGeom prst="line">
            <a:avLst/>
          </a:prstGeom>
          <a:ln w="19050">
            <a:solidFill>
              <a:srgbClr val="49C349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00577" y="6504672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>
                <a:solidFill>
                  <a:srgbClr val="008A3E"/>
                </a:solidFill>
                <a:latin typeface="Roboto Condensed Light" pitchFamily="2" charset="0"/>
                <a:ea typeface="Roboto Condensed Light" pitchFamily="2" charset="0"/>
              </a:rPr>
              <a:t>…redefiniendo la banca, redefiniendo el verde…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54" y="6534869"/>
            <a:ext cx="3946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 Light" pitchFamily="2" charset="0"/>
                <a:ea typeface="Roboto Condensed Light" pitchFamily="2" charset="0"/>
              </a:rPr>
              <a:t>www.cibanco.com</a:t>
            </a:r>
          </a:p>
        </p:txBody>
      </p:sp>
      <p:sp>
        <p:nvSpPr>
          <p:cNvPr id="22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8721672" y="6456761"/>
            <a:ext cx="2839614" cy="366140"/>
          </a:xfrm>
        </p:spPr>
        <p:txBody>
          <a:bodyPr/>
          <a:lstStyle/>
          <a:p>
            <a:fld id="{D3D642E0-EC81-4DB4-8D4D-9FDC3B0C6FC9}" type="slidenum">
              <a:rPr lang="es-MX" smtClean="0">
                <a:solidFill>
                  <a:srgbClr val="008000"/>
                </a:solidFill>
                <a:latin typeface="Roboto Condensed" pitchFamily="2" charset="0"/>
                <a:ea typeface="Roboto Condensed" pitchFamily="2" charset="0"/>
              </a:rPr>
              <a:pPr/>
              <a:t>7</a:t>
            </a:fld>
            <a:endParaRPr lang="es-MX" dirty="0">
              <a:solidFill>
                <a:srgbClr val="008000"/>
              </a:solidFill>
              <a:latin typeface="Roboto Condensed" pitchFamily="2" charset="0"/>
              <a:ea typeface="Roboto Condense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A687E7E-B702-486B-BB6A-531D8CF650F3}"/>
              </a:ext>
            </a:extLst>
          </p:cNvPr>
          <p:cNvSpPr txBox="1"/>
          <p:nvPr/>
        </p:nvSpPr>
        <p:spPr>
          <a:xfrm>
            <a:off x="1273356" y="3109508"/>
            <a:ext cx="1028413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EEUU disminuirá su ritmo de crecimiento.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política monetaria en EEUU, será menos complaciente.</a:t>
            </a:r>
          </a:p>
          <a:p>
            <a:pPr marL="180975" indent="-180975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La inversión privada se mantendrá estancada si no se cambia.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CB39295-8668-45C4-A24E-96A97E0F93BD}"/>
              </a:ext>
            </a:extLst>
          </p:cNvPr>
          <p:cNvSpPr txBox="1"/>
          <p:nvPr/>
        </p:nvSpPr>
        <p:spPr>
          <a:xfrm>
            <a:off x="838937" y="2286397"/>
            <a:ext cx="10081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Porque: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BDF3AFF-BEC7-497E-80AA-408349418FFE}"/>
              </a:ext>
            </a:extLst>
          </p:cNvPr>
          <p:cNvSpPr txBox="1"/>
          <p:nvPr/>
        </p:nvSpPr>
        <p:spPr>
          <a:xfrm>
            <a:off x="378654" y="1260635"/>
            <a:ext cx="11466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/>
              </a:rPr>
              <a:t>El 2021 será un buen año, pero el 2022 no se ve tan claro.</a:t>
            </a:r>
          </a:p>
        </p:txBody>
      </p:sp>
    </p:spTree>
    <p:extLst>
      <p:ext uri="{BB962C8B-B14F-4D97-AF65-F5344CB8AC3E}">
        <p14:creationId xmlns:p14="http://schemas.microsoft.com/office/powerpoint/2010/main" val="2301632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17272</TotalTime>
  <Words>442</Words>
  <Application>Microsoft Office PowerPoint</Application>
  <PresentationFormat>Personalizado</PresentationFormat>
  <Paragraphs>112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...</dc:creator>
  <cp:lastModifiedBy>Irma Ballesteros</cp:lastModifiedBy>
  <cp:revision>899</cp:revision>
  <cp:lastPrinted>2021-09-20T15:14:29Z</cp:lastPrinted>
  <dcterms:created xsi:type="dcterms:W3CDTF">2018-09-13T16:14:51Z</dcterms:created>
  <dcterms:modified xsi:type="dcterms:W3CDTF">2021-10-04T18:13:11Z</dcterms:modified>
</cp:coreProperties>
</file>